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  <p:sldMasterId id="2147483669" r:id="rId2"/>
  </p:sldMasterIdLst>
  <p:notesMasterIdLst>
    <p:notesMasterId r:id="rId51"/>
  </p:notesMasterIdLst>
  <p:sldIdLst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9" r:id="rId19"/>
    <p:sldId id="272" r:id="rId20"/>
    <p:sldId id="273" r:id="rId21"/>
    <p:sldId id="274" r:id="rId22"/>
    <p:sldId id="276" r:id="rId23"/>
    <p:sldId id="30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2" r:id="rId36"/>
    <p:sldId id="307" r:id="rId37"/>
    <p:sldId id="306" r:id="rId38"/>
    <p:sldId id="293" r:id="rId39"/>
    <p:sldId id="294" r:id="rId40"/>
    <p:sldId id="295" r:id="rId41"/>
    <p:sldId id="296" r:id="rId42"/>
    <p:sldId id="312" r:id="rId43"/>
    <p:sldId id="297" r:id="rId44"/>
    <p:sldId id="298" r:id="rId45"/>
    <p:sldId id="299" r:id="rId46"/>
    <p:sldId id="300" r:id="rId47"/>
    <p:sldId id="301" r:id="rId48"/>
    <p:sldId id="304" r:id="rId49"/>
    <p:sldId id="302" r:id="rId5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andra Casapu" initials="" lastIdx="19" clrIdx="0"/>
  <p:cmAuthor id="1" name="Ale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5191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 autoAdjust="0"/>
    <p:restoredTop sz="94624" autoAdjust="0"/>
  </p:normalViewPr>
  <p:slideViewPr>
    <p:cSldViewPr snapToGrid="0">
      <p:cViewPr>
        <p:scale>
          <a:sx n="75" d="100"/>
          <a:sy n="75" d="100"/>
        </p:scale>
        <p:origin x="-120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739368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5184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8822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1826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2916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6854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450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64813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970299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5391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28959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21108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88249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01980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6011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379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9055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6958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15097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9586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85485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8945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2658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62243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67139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03779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67035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53768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908782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1551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590090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4431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95326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55522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87145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04772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520040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2034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0204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4124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568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02565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444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4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1ADC7CD-062F-46C1-AEF3-5C84168616AE}" type="datetimeFigureOut">
              <a:rPr lang="en-IE" smtClean="0"/>
              <a:pPr/>
              <a:t>29/10/2013</a:t>
            </a:fld>
            <a:endParaRPr lang="en-I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E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FE8A7D3-768F-45DD-9162-348A0D2AF2FD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="" xmlns:p14="http://schemas.microsoft.com/office/powerpoint/2010/main" val="130643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31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319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2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2829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49" y="260648"/>
            <a:ext cx="2896456" cy="417512"/>
          </a:xfrm>
        </p:spPr>
        <p:txBody>
          <a:bodyPr anchor="b"/>
          <a:lstStyle>
            <a:lvl1pPr marL="0" indent="0">
              <a:buNone/>
              <a:defRPr lang="en-US" sz="40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87824" y="620688"/>
            <a:ext cx="2895600" cy="4914900"/>
          </a:xfrm>
        </p:spPr>
        <p:txBody>
          <a:bodyPr/>
          <a:lstStyle>
            <a:lvl1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84169" y="260648"/>
            <a:ext cx="2847975" cy="417512"/>
          </a:xfrm>
        </p:spPr>
        <p:txBody>
          <a:bodyPr anchor="b"/>
          <a:lstStyle>
            <a:lvl1pPr marL="0" indent="0">
              <a:buNone/>
              <a:defRPr lang="en-US" sz="4000" b="1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5065" y="620688"/>
            <a:ext cx="2847975" cy="4914900"/>
          </a:xfrm>
        </p:spPr>
        <p:txBody>
          <a:bodyPr/>
          <a:lstStyle>
            <a:lvl1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lang="en-US" sz="2000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000" kern="1200" baseline="0" dirty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397024" y="630213"/>
            <a:ext cx="2543175" cy="4914900"/>
          </a:xfrm>
        </p:spPr>
        <p:txBody>
          <a:bodyPr/>
          <a:lstStyle>
            <a:lvl1pPr>
              <a:defRPr sz="2000" baseline="0">
                <a:solidFill>
                  <a:srgbClr val="C00000"/>
                </a:solidFill>
              </a:defRPr>
            </a:lvl1pPr>
            <a:lvl2pPr>
              <a:defRPr sz="1800" baseline="0">
                <a:solidFill>
                  <a:srgbClr val="C00000"/>
                </a:solidFill>
              </a:defRPr>
            </a:lvl2pPr>
            <a:lvl3pPr>
              <a:defRPr sz="1600" baseline="0">
                <a:solidFill>
                  <a:srgbClr val="C00000"/>
                </a:solidFill>
              </a:defRPr>
            </a:lvl3pPr>
            <a:lvl4pPr>
              <a:defRPr sz="1400" baseline="0">
                <a:solidFill>
                  <a:srgbClr val="C00000"/>
                </a:solidFill>
              </a:defRPr>
            </a:lvl4pPr>
            <a:lvl5pPr marL="1828800" indent="0">
              <a:buNone/>
              <a:defRPr sz="1400" baseline="0">
                <a:solidFill>
                  <a:srgbClr val="C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251520" y="260648"/>
            <a:ext cx="2896456" cy="417512"/>
          </a:xfrm>
        </p:spPr>
        <p:txBody>
          <a:bodyPr anchor="b"/>
          <a:lstStyle>
            <a:lvl1pPr marL="0" indent="0">
              <a:buNone/>
              <a:defRPr sz="40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8103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342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817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8761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904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64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6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2462981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5397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7654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6450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9023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2D2E-0934-4222-916F-82FF8C10BC8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29/10/2013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171-BA36-455A-9247-4811E6CC730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11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white"/>
                </a:solidFill>
              </a:rPr>
              <a:pPr/>
              <a:t>29/10/2013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white"/>
                </a:solidFill>
              </a:rPr>
              <a:pPr/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715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white"/>
                </a:solidFill>
              </a:rPr>
              <a:pPr/>
              <a:t>29/10/2013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white"/>
                </a:solidFill>
              </a:rPr>
              <a:pPr/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163852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6020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white"/>
                </a:solidFill>
              </a:rPr>
              <a:pPr/>
              <a:t>29/10/2013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white"/>
                </a:solidFill>
              </a:rPr>
              <a:pPr/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41186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019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936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1ADC7CD-062F-46C1-AEF3-5C84168616AE}" type="datetimeFigureOut">
              <a:rPr lang="en-IE" smtClean="0">
                <a:solidFill>
                  <a:prstClr val="white"/>
                </a:solidFill>
              </a:rPr>
              <a:pPr/>
              <a:t>29/10/2013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6407946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E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FE8A7D3-768F-45DD-9162-348A0D2AF2FD}" type="slidenum">
              <a:rPr lang="en-IE" smtClean="0">
                <a:solidFill>
                  <a:prstClr val="white"/>
                </a:solidFill>
              </a:rPr>
              <a:pPr/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221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3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1ADC7CD-062F-46C1-AEF3-5C84168616AE}" type="datetimeFigureOut">
              <a:rPr lang="en-IE" smtClean="0">
                <a:solidFill>
                  <a:prstClr val="black"/>
                </a:solidFill>
              </a:rPr>
              <a:pPr/>
              <a:t>29/10/2013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E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FE8A7D3-768F-45DD-9162-348A0D2AF2FD}" type="slidenum">
              <a:rPr lang="en-IE" smtClean="0">
                <a:solidFill>
                  <a:prstClr val="black"/>
                </a:solidFill>
              </a:rPr>
              <a:pPr/>
              <a:t>‹#›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066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12D2E-0934-4222-916F-82FF8C10BC87}" type="datetimeFigureOut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29/10/2013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5171-BA36-455A-9247-4811E6CC7309}" type="slidenum">
              <a:rPr lang="en-GB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‹#›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837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stobsessed.com/wp-content/uploads/2011/04/testheuristicscheatsheetv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ll_persons_fictitious_disclaime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en.wikipedia.org/wiki/File:The_black_swan_taleb_cover.jpg" TargetMode="External"/><Relationship Id="rId4" Type="http://schemas.openxmlformats.org/officeDocument/2006/relationships/hyperlink" Target="http://attentioninteractive.com/2013/03/21/dunning-kruger-effec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306" y="3630090"/>
            <a:ext cx="7772400" cy="1470025"/>
          </a:xfrm>
        </p:spPr>
        <p:txBody>
          <a:bodyPr>
            <a:normAutofit/>
          </a:bodyPr>
          <a:lstStyle/>
          <a:p>
            <a:r>
              <a:rPr lang="en-IE" sz="2400" dirty="0" smtClean="0">
                <a:solidFill>
                  <a:srgbClr val="00B0F0"/>
                </a:solidFill>
                <a:latin typeface="+mn-lt"/>
              </a:rPr>
              <a:t>Alexandra </a:t>
            </a:r>
            <a:r>
              <a:rPr lang="en-IE" sz="2400" dirty="0" err="1" smtClean="0">
                <a:solidFill>
                  <a:srgbClr val="00B0F0"/>
                </a:solidFill>
                <a:latin typeface="+mn-lt"/>
              </a:rPr>
              <a:t>Casapu</a:t>
            </a:r>
            <a:r>
              <a:rPr lang="en-IE" sz="2400" dirty="0" smtClean="0">
                <a:solidFill>
                  <a:srgbClr val="00B0F0"/>
                </a:solidFill>
                <a:latin typeface="+mn-lt"/>
              </a:rPr>
              <a:t>, </a:t>
            </a:r>
            <a:r>
              <a:rPr lang="en-IE" sz="2400" dirty="0" err="1" smtClean="0">
                <a:solidFill>
                  <a:srgbClr val="00B0F0"/>
                </a:solidFill>
                <a:latin typeface="+mn-lt"/>
              </a:rPr>
              <a:t>Altom</a:t>
            </a:r>
            <a:r>
              <a:rPr lang="en-IE" sz="2400" dirty="0" smtClean="0">
                <a:solidFill>
                  <a:srgbClr val="00B0F0"/>
                </a:solidFill>
                <a:latin typeface="+mn-lt"/>
              </a:rPr>
              <a:t/>
            </a:r>
            <a:br>
              <a:rPr lang="en-IE" sz="2400" dirty="0" smtClean="0">
                <a:solidFill>
                  <a:srgbClr val="00B0F0"/>
                </a:solidFill>
                <a:latin typeface="+mn-lt"/>
              </a:rPr>
            </a:br>
            <a:r>
              <a:rPr lang="en-IE" sz="2400" dirty="0" smtClean="0">
                <a:solidFill>
                  <a:srgbClr val="00B0F0"/>
                </a:solidFill>
                <a:latin typeface="+mn-lt"/>
              </a:rPr>
              <a:t>www.altom.ro</a:t>
            </a:r>
            <a:endParaRPr lang="en-GB" sz="24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276872"/>
            <a:ext cx="9143999" cy="1584176"/>
          </a:xfrm>
          <a:solidFill>
            <a:srgbClr val="38ACEC"/>
          </a:solidFill>
        </p:spPr>
        <p:txBody>
          <a:bodyPr>
            <a:normAutofit/>
          </a:bodyPr>
          <a:lstStyle/>
          <a:p>
            <a:r>
              <a:rPr lang="en" sz="4400" dirty="0" smtClean="0">
                <a:solidFill>
                  <a:schemeClr val="tx1"/>
                </a:solidFill>
                <a:latin typeface="Khmer UI" pitchFamily="34" charset="0"/>
                <a:ea typeface="Lato"/>
                <a:cs typeface="Khmer UI" pitchFamily="34" charset="0"/>
                <a:sym typeface="Lato"/>
              </a:rPr>
              <a:t>Fooled by unknown unknowns</a:t>
            </a:r>
          </a:p>
          <a:p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a success story</a:t>
            </a:r>
          </a:p>
          <a:p>
            <a:endParaRPr lang="en-GB" b="1" i="1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www.eurostarconferences.com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4" name="Picture 10" descr="http://img.gawkerassets.com/post/4/2012/06/new-twitter-log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469" r="19895"/>
          <a:stretch/>
        </p:blipFill>
        <p:spPr bwMode="auto">
          <a:xfrm>
            <a:off x="6595268" y="5958334"/>
            <a:ext cx="706761" cy="677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627" y="5952945"/>
            <a:ext cx="110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00" kern="1200" dirty="0" smtClean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@</a:t>
            </a:r>
            <a:r>
              <a:rPr lang="en-IE" sz="1800" kern="1200" dirty="0" err="1" smtClean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esconfs</a:t>
            </a:r>
            <a:endParaRPr lang="en-IE" sz="1800" kern="1200" dirty="0" smtClean="0">
              <a:solidFill>
                <a:srgbClr val="0070C0"/>
              </a:solidFill>
              <a:latin typeface="Calibri"/>
              <a:ea typeface="+mn-ea"/>
              <a:cs typeface="+mn-cs"/>
            </a:endParaRPr>
          </a:p>
          <a:p>
            <a:r>
              <a:rPr lang="en-IE" sz="1800" kern="1200" dirty="0" smtClean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#</a:t>
            </a:r>
            <a:r>
              <a:rPr lang="en-IE" sz="1800" kern="1200" dirty="0" err="1" smtClean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esconfs</a:t>
            </a:r>
            <a:endParaRPr lang="en-GB" sz="1800" kern="1200" dirty="0">
              <a:solidFill>
                <a:srgbClr val="0070C0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1745"/>
            <a:ext cx="3672792" cy="17624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0" y="5656368"/>
            <a:ext cx="1201632" cy="1201632"/>
          </a:xfrm>
          <a:prstGeom prst="rect">
            <a:avLst/>
          </a:prstGeom>
        </p:spPr>
      </p:pic>
      <p:pic>
        <p:nvPicPr>
          <p:cNvPr id="11" name="Picture 10" descr="Alexandra Casapu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336" y="4800601"/>
            <a:ext cx="2173664" cy="14502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63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b="1" dirty="0">
                <a:latin typeface="Khmer UI" pitchFamily="34" charset="0"/>
                <a:ea typeface="Segoe UI Symbol" pitchFamily="34" charset="0"/>
                <a:cs typeface="Khmer UI" pitchFamily="34" charset="0"/>
                <a:sym typeface="Cambria"/>
              </a:rPr>
              <a:t>gaps in communication </a:t>
            </a:r>
            <a:r>
              <a:rPr lang="en" b="1" dirty="0" smtClean="0">
                <a:latin typeface="Khmer UI" pitchFamily="34" charset="0"/>
                <a:ea typeface="Segoe UI Symbol" pitchFamily="34" charset="0"/>
                <a:cs typeface="Khmer UI" pitchFamily="34" charset="0"/>
                <a:sym typeface="Cambria"/>
              </a:rPr>
              <a:t>in the team</a:t>
            </a:r>
            <a:endParaRPr lang="en" b="1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Segoe UI Symbol" pitchFamily="34" charset="0"/>
                <a:cs typeface="Khmer UI" pitchFamily="34" charset="0"/>
                <a:sym typeface="Cambria"/>
              </a:rPr>
              <a:t>gaps in product and project knowledge</a:t>
            </a: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Segoe UI Symbol" pitchFamily="34" charset="0"/>
                <a:cs typeface="Khmer UI" pitchFamily="34" charset="0"/>
                <a:sym typeface="Cambria"/>
              </a:rPr>
              <a:t>time constraints at the end of the testing round and lack of synchronization</a:t>
            </a: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</p:txBody>
      </p:sp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challenges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388750" y="0"/>
            <a:ext cx="4575025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853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Khmer UI" pitchFamily="34" charset="0"/>
                <a:cs typeface="Khmer UI" pitchFamily="34" charset="0"/>
              </a:rPr>
              <a:t>                    </a:t>
            </a:r>
            <a:r>
              <a:rPr lang="en" dirty="0" smtClean="0">
                <a:latin typeface="Khmer UI" pitchFamily="34" charset="0"/>
                <a:cs typeface="Khmer UI" pitchFamily="34" charset="0"/>
              </a:rPr>
              <a:t>        </a:t>
            </a:r>
            <a:r>
              <a:rPr lang="en" dirty="0" smtClean="0">
                <a:latin typeface="Khmer UI" pitchFamily="34" charset="0"/>
                <a:ea typeface="Segoe UI Symbol" pitchFamily="34" charset="0"/>
                <a:cs typeface="Khmer UI" pitchFamily="34" charset="0"/>
                <a:sym typeface="Cambria"/>
              </a:rPr>
              <a:t>Kenneth</a:t>
            </a:r>
            <a:endParaRPr lang="en" dirty="0">
              <a:latin typeface="Khmer UI" pitchFamily="34" charset="0"/>
              <a:ea typeface="Segoe UI Symbol" pitchFamily="34" charset="0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     me                Maaret                 Jenni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					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         </a:t>
            </a:r>
          </a:p>
          <a:p>
            <a:pPr lv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						    Customer</a:t>
            </a: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cxnSp>
        <p:nvCxnSpPr>
          <p:cNvPr id="87" name="Shape 87"/>
          <p:cNvCxnSpPr/>
          <p:nvPr/>
        </p:nvCxnSpPr>
        <p:spPr>
          <a:xfrm>
            <a:off x="1998174" y="2829600"/>
            <a:ext cx="1152000" cy="0"/>
          </a:xfrm>
          <a:prstGeom prst="straightConnector1">
            <a:avLst/>
          </a:prstGeom>
          <a:ln w="41275">
            <a:solidFill>
              <a:srgbClr val="D5191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hape 88"/>
          <p:cNvCxnSpPr/>
          <p:nvPr/>
        </p:nvCxnSpPr>
        <p:spPr>
          <a:xfrm>
            <a:off x="4588350" y="2855000"/>
            <a:ext cx="1037750" cy="2500"/>
          </a:xfrm>
          <a:prstGeom prst="straightConnector1">
            <a:avLst/>
          </a:prstGeom>
          <a:ln>
            <a:solidFill>
              <a:srgbClr val="D5191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hape 89"/>
          <p:cNvCxnSpPr/>
          <p:nvPr/>
        </p:nvCxnSpPr>
        <p:spPr>
          <a:xfrm>
            <a:off x="6326100" y="3077125"/>
            <a:ext cx="0" cy="864000"/>
          </a:xfrm>
          <a:prstGeom prst="straightConnector1">
            <a:avLst/>
          </a:prstGeom>
          <a:ln w="9525">
            <a:solidFill>
              <a:srgbClr val="D5191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hape 90"/>
          <p:cNvCxnSpPr/>
          <p:nvPr/>
        </p:nvCxnSpPr>
        <p:spPr>
          <a:xfrm rot="10800000" flipH="1">
            <a:off x="1960075" y="1914675"/>
            <a:ext cx="1236600" cy="838799"/>
          </a:xfrm>
          <a:prstGeom prst="straightConnector1">
            <a:avLst/>
          </a:prstGeom>
          <a:ln>
            <a:solidFill>
              <a:srgbClr val="D5191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2495100" y="7950"/>
            <a:ext cx="4209923" cy="62932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gaps in communication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in the team</a:t>
            </a: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b="1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gaps in product and project knowledge</a:t>
            </a: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time constraints at the end of the testing round and lack of synchronization</a:t>
            </a: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challenges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354025"/>
            <a:ext cx="8229600" cy="62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
</a:t>
            </a:r>
          </a:p>
        </p:txBody>
      </p:sp>
      <p:sp>
        <p:nvSpPr>
          <p:cNvPr id="107" name="Shape 107"/>
          <p:cNvSpPr/>
          <p:nvPr/>
        </p:nvSpPr>
        <p:spPr>
          <a:xfrm>
            <a:off x="1143000" y="536875"/>
            <a:ext cx="6580173" cy="55103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gaps in communication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in the team</a:t>
            </a: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gaps in product and project knowledge</a:t>
            </a:r>
          </a:p>
          <a:p>
            <a:pPr marL="514350" indent="-514350">
              <a:buFont typeface="+mj-lt"/>
              <a:buAutoNum type="arabicPeriod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 rtl="0">
              <a:buClr>
                <a:schemeClr val="dk1"/>
              </a:buClr>
              <a:buSzPct val="100000"/>
              <a:buFont typeface="Cambria"/>
              <a:buAutoNum type="arabicPeriod"/>
            </a:pPr>
            <a:r>
              <a:rPr lang="en" b="1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time constraints at the end of the testing round and lack of </a:t>
            </a:r>
            <a:r>
              <a:rPr lang="en" b="1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synchronization</a:t>
            </a: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514350" indent="-514350">
              <a:buFont typeface="+mj-lt"/>
              <a:buAutoNum type="arabicPeriod"/>
            </a:pPr>
            <a:endParaRPr lang="en" b="1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challenges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1313" y="50338"/>
            <a:ext cx="4058002" cy="6207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997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buClr>
                <a:schemeClr val="dk1"/>
              </a:buClr>
              <a:buSzPct val="166666"/>
              <a:buNone/>
            </a:pPr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the spec + a contact person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feedback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from Maaret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personal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judgement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bug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taxonomies, cheatsheets </a:t>
            </a:r>
            <a:r>
              <a:rPr lang="en" sz="16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(</a:t>
            </a:r>
            <a:r>
              <a:rPr lang="en" sz="1600" u="sng" dirty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3"/>
              </a:rPr>
              <a:t>http://testobsessed.com/wp-content/uploads/2011/04/testheuristicscheatsheetv1.pdf</a:t>
            </a:r>
            <a:r>
              <a:rPr lang="en" sz="16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)</a:t>
            </a: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resources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/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95300" indent="-45720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stuff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 ignored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questions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not asked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awareness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over what I’m focusing on</a:t>
            </a: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what I didn’t know I didn’t know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47800" y="274650"/>
            <a:ext cx="62973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algn="ctr">
              <a:buNone/>
            </a:pPr>
            <a:r>
              <a:rPr lang="en" dirty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disclaimer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96679" y="1529925"/>
            <a:ext cx="76199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1000"/>
              </a:spcBef>
              <a:spcAft>
                <a:spcPts val="1500"/>
              </a:spcAft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   This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story is based on true facts</a:t>
            </a: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.	</a:t>
            </a:r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algn="just" rtl="0">
              <a:spcBef>
                <a:spcPts val="1000"/>
              </a:spcBef>
              <a:spcAft>
                <a:spcPts val="1500"/>
              </a:spcAft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   All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events described herein actually happened.</a:t>
            </a:r>
          </a:p>
          <a:p>
            <a:pPr lvl="0" algn="just" rtl="0">
              <a:spcBef>
                <a:spcPts val="1000"/>
              </a:spcBef>
              <a:spcAft>
                <a:spcPts val="1500"/>
              </a:spcAft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   All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characters appearing in the story are non-fictitious. </a:t>
            </a:r>
            <a:endParaRPr lang="en" dirty="0" smtClean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algn="just" rtl="0">
              <a:spcBef>
                <a:spcPts val="1000"/>
              </a:spcBef>
              <a:spcAft>
                <a:spcPts val="1500"/>
              </a:spcAft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   Any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resemblance to real persons, living or dead, is not purely coincidental, and should be apparent to them and the people who know them.</a:t>
            </a:r>
          </a:p>
          <a:p>
            <a:pPr algn="just"/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algn="just"/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algn="just"/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/>
            <a:endParaRPr lang="en-US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95300" indent="-457200"/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ake tests using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all the client DB that was available at some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point</a:t>
            </a:r>
          </a:p>
          <a:p>
            <a:pPr marL="495300" indent="-457200"/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95300" indent="-457200"/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95300" lvl="0" indent="-45720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change of context: the dev was not speaking Finnish</a:t>
            </a:r>
          </a:p>
          <a:p>
            <a:pPr marL="495300" indent="-457200"/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0" indent="0">
              <a:buNone/>
            </a:pPr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0" indent="0">
              <a:buNone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ignored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57200" y="1114262"/>
            <a:ext cx="8229600" cy="46294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what 'significant' means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to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others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hat is different between my feature and a similar one</a:t>
            </a:r>
          </a:p>
          <a:p>
            <a:pPr lvl="0"/>
            <a:endParaRPr lang="en-US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hat is NOT covered if I test from this perspective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unquestioned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4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_pines_1513_720_4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096000"/>
          </a:xfrm>
          <a:prstGeom prst="rect">
            <a:avLst/>
          </a:prstGeom>
        </p:spPr>
      </p:pic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xfrm>
            <a:off x="558800" y="1265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rtl="0">
              <a:buNone/>
            </a:pPr>
            <a:r>
              <a:rPr lang="en-US" dirty="0" smtClean="0">
                <a:solidFill>
                  <a:schemeClr val="bg1"/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                   The rabbit hole</a:t>
            </a:r>
            <a:endParaRPr lang="en" dirty="0">
              <a:solidFill>
                <a:schemeClr val="bg1"/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focusing on money related stuff, like calculations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457200"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money -&gt; numbers -&gt; calculations</a:t>
            </a: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into the rabbit hole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0" y="350862"/>
            <a:ext cx="9144000" cy="60944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0" y="350862"/>
            <a:ext cx="9144000" cy="60944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590676"/>
            <a:ext cx="8402699" cy="4977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compare, rather than contrast the functionality with others in the app</a:t>
            </a: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into the rabbit hole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d vs PT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06"/>
            <a:ext cx="9144000" cy="462978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d vs PTS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06"/>
            <a:ext cx="9144000" cy="462978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
my context in testing the Budgeting feature</a:t>
            </a: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rtl="0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my approach and analysis of it </a:t>
            </a: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rtl="0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after-the-fact reflections and observations</a:t>
            </a: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</p:txBody>
      </p:sp>
      <p:sp>
        <p:nvSpPr>
          <p:cNvPr id="5" name="Shape 29"/>
          <p:cNvSpPr txBox="1">
            <a:spLocks/>
          </p:cNvSpPr>
          <p:nvPr/>
        </p:nvSpPr>
        <p:spPr>
          <a:xfrm>
            <a:off x="1447800" y="274650"/>
            <a:ext cx="62973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3600" b="1" kern="1200" dirty="0" smtClean="0">
                <a:solidFill>
                  <a:schemeClr val="bg1">
                    <a:lumMod val="65000"/>
                  </a:schemeClr>
                </a:solidFill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</a:t>
            </a:r>
            <a:r>
              <a:rPr kumimoji="0" lang="e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able of contents</a:t>
            </a:r>
            <a:endParaRPr kumimoji="0" lang="en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1612900"/>
            <a:ext cx="8492699" cy="50310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relate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to a mindmap I created, rather than returning to the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actual specification</a:t>
            </a:r>
          </a:p>
          <a:p>
            <a:endParaRPr lang="en" dirty="0" smtClean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 smtClean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419100">
              <a:buClr>
                <a:schemeClr val="dk1"/>
              </a:buClr>
              <a:buSzPct val="100000"/>
              <a:buFont typeface="Cambria"/>
              <a:buChar char="●"/>
            </a:pPr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>
              <a:buClr>
                <a:schemeClr val="dk1"/>
              </a:buClr>
              <a:buSzPct val="100000"/>
              <a:buFont typeface="Cambria"/>
              <a:buChar char="●"/>
            </a:pPr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>
              <a:buClr>
                <a:schemeClr val="dk1"/>
              </a:buClr>
              <a:buSzPct val="100000"/>
              <a:buFont typeface="Cambria"/>
              <a:buChar char="●"/>
            </a:pPr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457200" lvl="0" indent="-419100">
              <a:buClr>
                <a:schemeClr val="dk1"/>
              </a:buClr>
              <a:buSzPct val="100000"/>
              <a:buFont typeface="Cambria"/>
              <a:buChar char="●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0" y="2927575"/>
            <a:ext cx="9143996" cy="28428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into the rabbit hole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457200" y="1611086"/>
            <a:ext cx="8229600" cy="49568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focus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on elaborate flows rather than simple ones</a:t>
            </a: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0" y="2882141"/>
            <a:ext cx="9143997" cy="36482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into the rabbit hole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focus on reporting on what has been covered, and not on what has been left 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out</a:t>
            </a:r>
          </a:p>
          <a:p>
            <a:endParaRPr lang="en" dirty="0" smtClean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 smtClean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419100">
              <a:buClr>
                <a:schemeClr val="dk1"/>
              </a:buClr>
              <a:buSzPct val="100000"/>
              <a:buFont typeface="Cambria"/>
              <a:buChar char="●"/>
            </a:pP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5" name="Shape 215"/>
          <p:cNvSpPr/>
          <p:nvPr/>
        </p:nvSpPr>
        <p:spPr>
          <a:xfrm>
            <a:off x="1045029" y="2786743"/>
            <a:ext cx="7097482" cy="40712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into the rabbit hole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
</a:t>
            </a:r>
          </a:p>
        </p:txBody>
      </p:sp>
      <p:sp>
        <p:nvSpPr>
          <p:cNvPr id="7" name="Shape 233"/>
          <p:cNvSpPr txBox="1">
            <a:spLocks/>
          </p:cNvSpPr>
          <p:nvPr/>
        </p:nvSpPr>
        <p:spPr>
          <a:xfrm>
            <a:off x="609600" y="17526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endParaRPr lang="en-US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algn="ctr">
              <a:buFont typeface="Arial"/>
              <a:buNone/>
            </a:pPr>
            <a:endParaRPr lang="en-US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algn="ctr">
              <a:buFont typeface="Arial"/>
              <a:buNone/>
            </a:pPr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The debriefing session with </a:t>
            </a:r>
            <a:r>
              <a:rPr lang="en-US" dirty="0" err="1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Maaret</a:t>
            </a:r>
            <a:endParaRPr lang="en-US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4359" y="731125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CCCCC">
                    <a:lumMod val="75000"/>
                  </a:srgbClr>
                </a:solidFill>
                <a:latin typeface="Segoe UI Symbol" pitchFamily="34" charset="0"/>
                <a:ea typeface="Segoe UI Symbol" pitchFamily="34" charset="0"/>
                <a:sym typeface="Cambria"/>
              </a:rPr>
              <a:t>a twist!</a:t>
            </a:r>
            <a:endParaRPr lang="en-US" dirty="0">
              <a:latin typeface="Segoe UI Symbol" pitchFamily="34" charset="0"/>
              <a:ea typeface="Segoe UI Symbol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 smtClean="0">
                <a:solidFill>
                  <a:srgbClr val="0070C0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[</a:t>
            </a:r>
            <a:r>
              <a:rPr lang="en-US" dirty="0">
                <a:solidFill>
                  <a:srgbClr val="0070C0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23.01.2013 18:51:18] </a:t>
            </a:r>
            <a:r>
              <a:rPr lang="en-US" dirty="0" err="1" smtClean="0">
                <a:solidFill>
                  <a:srgbClr val="0070C0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Maaret</a:t>
            </a:r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: </a:t>
            </a:r>
            <a:r>
              <a:rPr lang="en-US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This sorting thing is something we've fixed on other </a:t>
            </a:r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processes even </a:t>
            </a:r>
            <a:r>
              <a:rPr lang="en-US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as branch fixes, it seems to annoy relevant customers</a:t>
            </a: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2400" dirty="0" smtClean="0">
              <a:solidFill>
                <a:srgbClr val="FFC000"/>
              </a:solidFill>
              <a:latin typeface="Khmer UI" pitchFamily="34" charset="0"/>
              <a:cs typeface="Khmer UI" pitchFamily="34" charset="0"/>
            </a:endParaRPr>
          </a:p>
          <a:p>
            <a:pPr>
              <a:buNone/>
            </a:pPr>
            <a:endParaRPr lang="en-US" sz="2400" dirty="0" smtClean="0">
              <a:solidFill>
                <a:srgbClr val="FFC000"/>
              </a:solidFill>
              <a:latin typeface="Khmer UI" pitchFamily="34" charset="0"/>
              <a:cs typeface="Khmer UI" pitchFamily="34" charset="0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28.12.2012 16:07:36] </a:t>
            </a:r>
            <a:r>
              <a:rPr lang="en-US" sz="2400" dirty="0" smtClean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Alexandra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What is specific to the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X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DB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?</a:t>
            </a:r>
          </a:p>
          <a:p>
            <a:pPr>
              <a:buNone/>
            </a:pPr>
            <a:endParaRPr lang="en-US" sz="2400" dirty="0">
              <a:latin typeface="Khmer UI" pitchFamily="34" charset="0"/>
              <a:cs typeface="Khmer UI" pitchFamily="34" charset="0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28.12.2012 16:08:05] </a:t>
            </a:r>
            <a:r>
              <a:rPr lang="en-US" sz="2400" dirty="0" err="1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Maaret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It's huge and it's been created with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version 3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where there is budgeting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feature</a:t>
            </a:r>
            <a:endParaRPr lang="en-US" sz="2400" dirty="0">
              <a:latin typeface="Khmer UI" pitchFamily="34" charset="0"/>
              <a:cs typeface="Khmer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82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52500"/>
            <a:ext cx="8229600" cy="4967700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[23.01.2013 </a:t>
            </a:r>
            <a:r>
              <a:rPr lang="en-US" sz="2400" dirty="0" smtClean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19:15:21] Alexandra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[…] I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thought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X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only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started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using budgeting recently</a:t>
            </a:r>
          </a:p>
          <a:p>
            <a:pPr>
              <a:buNone/>
            </a:pPr>
            <a:r>
              <a:rPr lang="en-US" sz="2400" dirty="0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23.01.2013 19:16:01] </a:t>
            </a:r>
            <a:r>
              <a:rPr lang="en-US" sz="2400" dirty="0" err="1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Maaret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They've used  budgeting for many </a:t>
            </a:r>
            <a:r>
              <a:rPr lang="en-US" sz="2400" dirty="0" err="1">
                <a:latin typeface="Khmer UI" pitchFamily="34" charset="0"/>
                <a:cs typeface="Khmer UI" pitchFamily="34" charset="0"/>
              </a:rPr>
              <a:t>many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 years in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version 3.</a:t>
            </a:r>
            <a:endParaRPr lang="en-US" sz="2400" dirty="0">
              <a:latin typeface="Khmer UI" pitchFamily="34" charset="0"/>
              <a:cs typeface="Khmer UI" pitchFamily="34" charset="0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23.01.2013 19:16:11] </a:t>
            </a:r>
            <a:r>
              <a:rPr lang="en-US" sz="2400" dirty="0" err="1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Maaret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And have started using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version 4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only recently</a:t>
            </a:r>
          </a:p>
          <a:p>
            <a:pPr>
              <a:buNone/>
            </a:pPr>
            <a:r>
              <a:rPr lang="en-US" sz="2400" dirty="0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23.01.2013 19:16:28] </a:t>
            </a:r>
            <a:r>
              <a:rPr lang="en-US" sz="2400" dirty="0" err="1" smtClean="0">
                <a:solidFill>
                  <a:srgbClr val="0070C0"/>
                </a:solidFill>
                <a:latin typeface="Khmer UI" pitchFamily="34" charset="0"/>
                <a:cs typeface="Khmer UI" pitchFamily="34" charset="0"/>
              </a:rPr>
              <a:t>Maaret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The whole spec comes from "let's create budgeting as it was in 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version 3"</a:t>
            </a:r>
            <a:endParaRPr lang="en-US" sz="2400" dirty="0">
              <a:latin typeface="Khmer UI" pitchFamily="34" charset="0"/>
              <a:cs typeface="Khmer UI" pitchFamily="34" charset="0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[</a:t>
            </a:r>
            <a:r>
              <a:rPr lang="en-US" sz="2400" dirty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23.01.2013 19:16:37]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 </a:t>
            </a:r>
            <a:r>
              <a:rPr lang="en-US" sz="2400" dirty="0" smtClean="0">
                <a:solidFill>
                  <a:srgbClr val="FFC000"/>
                </a:solidFill>
                <a:latin typeface="Khmer UI" pitchFamily="34" charset="0"/>
                <a:cs typeface="Khmer UI" pitchFamily="34" charset="0"/>
              </a:rPr>
              <a:t>Alexandra</a:t>
            </a:r>
            <a:r>
              <a:rPr lang="en-US" sz="2400" dirty="0" smtClean="0">
                <a:latin typeface="Khmer UI" pitchFamily="34" charset="0"/>
                <a:cs typeface="Khmer UI" pitchFamily="34" charset="0"/>
              </a:rPr>
              <a:t>: </a:t>
            </a:r>
            <a:r>
              <a:rPr lang="en-US" sz="2400" dirty="0">
                <a:latin typeface="Khmer UI" pitchFamily="34" charset="0"/>
                <a:cs typeface="Khmer UI" pitchFamily="34" charset="0"/>
              </a:rPr>
              <a:t>Oh, I see..</a:t>
            </a:r>
          </a:p>
        </p:txBody>
      </p:sp>
    </p:spTree>
    <p:extLst>
      <p:ext uri="{BB962C8B-B14F-4D97-AF65-F5344CB8AC3E}">
        <p14:creationId xmlns:p14="http://schemas.microsoft.com/office/powerpoint/2010/main" xmlns="" val="26707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 dirty="0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 found many new issues from that moment on</a:t>
            </a: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 indent="457200" rtl="0"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5 issues before our discussion</a:t>
            </a: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indent="457200"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29 after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the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management decision for deployment </a:t>
            </a: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had </a:t>
            </a:r>
          </a:p>
          <a:p>
            <a:pPr lvl="0">
              <a:buNone/>
            </a:pP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already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been </a:t>
            </a:r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taken</a:t>
            </a:r>
          </a:p>
          <a:p>
            <a:pPr lvl="0"/>
            <a:endParaRPr lang="en" dirty="0" smtClean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indent="457200" rtl="0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14 issues still not solved up until today</a:t>
            </a: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rtl="0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 </a:t>
            </a: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endParaRPr lang="en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3616" y="731125"/>
            <a:ext cx="2855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CCCCC">
                    <a:lumMod val="75000"/>
                  </a:srgbClr>
                </a:solidFill>
                <a:latin typeface="Segoe UI Symbol" pitchFamily="34" charset="0"/>
                <a:ea typeface="Segoe UI Symbol" pitchFamily="34" charset="0"/>
                <a:sym typeface="Cambria"/>
              </a:rPr>
              <a:t>another twist</a:t>
            </a:r>
            <a:endParaRPr lang="en-US" dirty="0">
              <a:latin typeface="Segoe UI Symbol" pitchFamily="34" charset="0"/>
              <a:ea typeface="Segoe UI Symbol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dgeting bug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208"/>
            <a:ext cx="9144000" cy="446551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" dirty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setting the scene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
</a:t>
            </a:r>
          </a:p>
          <a:p>
            <a:pPr algn="ctr">
              <a:buNone/>
            </a:pP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One day </a:t>
            </a:r>
            <a:r>
              <a:rPr lang="en">
                <a:latin typeface="Khmer UI" pitchFamily="34" charset="0"/>
                <a:ea typeface="Lato"/>
                <a:cs typeface="Khmer UI" pitchFamily="34" charset="0"/>
                <a:sym typeface="Lato"/>
              </a:rPr>
              <a:t>in </a:t>
            </a:r>
            <a:r>
              <a:rPr lang="en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October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2012...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dgeting bugs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542"/>
            <a:ext cx="9144000" cy="45169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The_black_swan_taleb_c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90650"/>
            <a:ext cx="4889500" cy="4889500"/>
          </a:xfrm>
          <a:prstGeom prst="rect">
            <a:avLst/>
          </a:prstGeom>
        </p:spPr>
      </p:pic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Transforming lessons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2900" b="1" dirty="0" smtClean="0">
                <a:latin typeface="Khmer UI" pitchFamily="34" charset="0"/>
                <a:ea typeface="Segoe UI Symbol" pitchFamily="34" charset="0"/>
                <a:cs typeface="Khmer UI" pitchFamily="34" charset="0"/>
                <a:sym typeface="Crafty Girls"/>
              </a:rPr>
              <a:t>strive </a:t>
            </a:r>
            <a:r>
              <a:rPr lang="en" sz="2900" b="1" dirty="0">
                <a:latin typeface="Khmer UI" pitchFamily="34" charset="0"/>
                <a:ea typeface="Segoe UI Symbol" pitchFamily="34" charset="0"/>
                <a:cs typeface="Khmer UI" pitchFamily="34" charset="0"/>
                <a:sym typeface="Crafty Girls"/>
              </a:rPr>
              <a:t>for communication and collaboration</a:t>
            </a:r>
          </a:p>
          <a:p>
            <a:endParaRPr lang="en" sz="3400" b="1" i="1" dirty="0">
              <a:latin typeface="Crafty Girls"/>
              <a:ea typeface="Crafty Girls"/>
              <a:cs typeface="Crafty Girls"/>
              <a:sym typeface="Crafty Girls"/>
            </a:endParaRPr>
          </a:p>
          <a:p>
            <a:endParaRPr lang="en" sz="3400" b="1" i="1" dirty="0">
              <a:latin typeface="Crafty Girls"/>
              <a:ea typeface="Crafty Girls"/>
              <a:cs typeface="Crafty Girls"/>
              <a:sym typeface="Crafty Girls"/>
            </a:endParaRPr>
          </a:p>
          <a:p>
            <a:pPr lvl="0"/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make sure we synchronize</a:t>
            </a:r>
          </a:p>
          <a:p>
            <a:endParaRPr lang="en" dirty="0" smtClean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r>
              <a:rPr lang="en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collaboration </a:t>
            </a:r>
            <a:r>
              <a:rPr lang="en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is very useful when testing</a:t>
            </a:r>
          </a:p>
          <a:p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endParaRPr lang="en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lessons learned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2900" b="1" dirty="0">
                <a:latin typeface="Khmer UI" pitchFamily="34" charset="0"/>
                <a:ea typeface="Crafty Girls"/>
                <a:cs typeface="Khmer UI" pitchFamily="34" charset="0"/>
                <a:sym typeface="Crafty Girls"/>
              </a:rPr>
              <a:t>I’m not done when that thought first pops in</a:t>
            </a:r>
          </a:p>
          <a:p>
            <a:endParaRPr lang="en" i="1" dirty="0">
              <a:latin typeface="Crafty Girls"/>
              <a:ea typeface="Crafty Girls"/>
              <a:cs typeface="Crafty Girls"/>
              <a:sym typeface="Crafty Girls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when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 think ‘I’m done’, think about how I could invalidate this statement</a:t>
            </a:r>
          </a:p>
          <a:p>
            <a:endParaRPr lang="en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when </a:t>
            </a: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I report, focus also and reflect on what I haven’t covered, what I could have missed</a:t>
            </a: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lessons learned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0" y="1279347"/>
            <a:ext cx="9143999" cy="42937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2900" b="1" dirty="0" smtClean="0">
                <a:latin typeface="Khmer UI" pitchFamily="34" charset="0"/>
                <a:ea typeface="Crafty Girls"/>
                <a:cs typeface="Khmer UI" pitchFamily="34" charset="0"/>
                <a:sym typeface="Crafty Girls"/>
              </a:rPr>
              <a:t>give </a:t>
            </a:r>
            <a:r>
              <a:rPr lang="en" sz="2900" b="1" dirty="0">
                <a:latin typeface="Khmer UI" pitchFamily="34" charset="0"/>
                <a:ea typeface="Crafty Girls"/>
                <a:cs typeface="Khmer UI" pitchFamily="34" charset="0"/>
                <a:sym typeface="Crafty Girls"/>
              </a:rPr>
              <a:t>myself the chance to recognize patterns</a:t>
            </a:r>
          </a:p>
          <a:p>
            <a:endParaRPr lang="en" i="1" dirty="0">
              <a:latin typeface="Crafty Girls"/>
              <a:ea typeface="Crafty Girls"/>
              <a:cs typeface="Crafty Girls"/>
              <a:sym typeface="Crafty Girls"/>
            </a:endParaRPr>
          </a:p>
          <a:p>
            <a:pPr lvl="0"/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read other/incoming bugs on the project to understand what could be relevant</a:t>
            </a:r>
          </a:p>
          <a:p>
            <a:endParaRPr lang="en" i="1" dirty="0" smtClean="0">
              <a:latin typeface="Crafty Girls"/>
              <a:ea typeface="Cambria"/>
              <a:cs typeface="Khmer UI" pitchFamily="34" charset="0"/>
              <a:sym typeface="Crafty Girls"/>
            </a:endParaRPr>
          </a:p>
          <a:p>
            <a:r>
              <a:rPr lang="en-US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p</a:t>
            </a: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ut relevant stuff into appropriate categories in mindmaps – don’t expect to just remember everything</a:t>
            </a:r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lessons learned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
</a:t>
            </a:r>
            <a:endParaRPr lang="en" dirty="0" smtClean="0"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buNone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lvl="0" algn="ctr">
              <a:buNone/>
            </a:pPr>
            <a:r>
              <a:rPr lang="en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alexandra.casapu@altom.ro</a:t>
            </a:r>
          </a:p>
          <a:p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lvl="0" algn="ctr" rtl="0">
              <a:buNone/>
            </a:pPr>
            <a:r>
              <a:rPr lang="en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@coveredincloth</a:t>
            </a:r>
          </a:p>
          <a:p>
            <a:endParaRPr lang="en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Thank you for listening to the story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 dirty="0">
                <a:solidFill>
                  <a:schemeClr val="tx1"/>
                </a:solidFill>
                <a:effectLst/>
                <a:latin typeface="Segoe UI Symbol" pitchFamily="34" charset="0"/>
                <a:ea typeface="Segoe UI Symbol" pitchFamily="34" charset="0"/>
                <a:cs typeface="Cambria"/>
                <a:sym typeface="Cambria"/>
              </a:rPr>
              <a:t>Time for questions!</a:t>
            </a:r>
          </a:p>
        </p:txBody>
      </p:sp>
      <p:sp>
        <p:nvSpPr>
          <p:cNvPr id="308" name="Shape 308"/>
          <p:cNvSpPr/>
          <p:nvPr/>
        </p:nvSpPr>
        <p:spPr>
          <a:xfrm>
            <a:off x="2929513" y="1308100"/>
            <a:ext cx="3284975" cy="4967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FontTx/>
              <a:buChar char="-"/>
            </a:pPr>
            <a:r>
              <a:rPr lang="en" sz="1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“</a:t>
            </a:r>
            <a:r>
              <a:rPr lang="en" sz="1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100 Things Every Designer Needs to Know About People” - Susan </a:t>
            </a:r>
            <a:r>
              <a:rPr lang="en" sz="1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Weinschenk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‘The Black Swan’ - Nassim Taleb</a:t>
            </a:r>
          </a:p>
          <a:p>
            <a:pPr lvl="0" rtl="0">
              <a:spcBef>
                <a:spcPts val="0"/>
              </a:spcBef>
              <a:buFontTx/>
              <a:buChar char="-"/>
            </a:pPr>
            <a:r>
              <a:rPr lang="en" sz="1800" u="sng" dirty="0" smtClean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3"/>
              </a:rPr>
              <a:t>http</a:t>
            </a:r>
            <a:r>
              <a:rPr lang="en" sz="1800" u="sng" dirty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3"/>
              </a:rPr>
              <a:t>://</a:t>
            </a:r>
            <a:r>
              <a:rPr lang="en" sz="1800" u="sng" dirty="0" smtClean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3"/>
              </a:rPr>
              <a:t>en.wikipedia.org/wiki/All_persons_fictitious_disclaimer</a:t>
            </a:r>
            <a:endParaRPr lang="en" sz="1800" u="sng" dirty="0" smtClean="0">
              <a:solidFill>
                <a:schemeClr val="hlink"/>
              </a:solidFill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 rtl="0">
              <a:spcBef>
                <a:spcPts val="0"/>
              </a:spcBef>
              <a:buFontTx/>
              <a:buChar char="-"/>
            </a:pPr>
            <a:r>
              <a:rPr lang="en" sz="1800" u="sng" dirty="0" smtClean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4"/>
              </a:rPr>
              <a:t>http</a:t>
            </a:r>
            <a:r>
              <a:rPr lang="en" sz="1800" u="sng" dirty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4"/>
              </a:rPr>
              <a:t>://attentioninteractive.com/2013/03/21/dunning-kruger-effect</a:t>
            </a:r>
            <a:r>
              <a:rPr lang="en" sz="1800" u="sng" dirty="0" smtClean="0">
                <a:solidFill>
                  <a:schemeClr val="hlink"/>
                </a:solidFill>
                <a:latin typeface="Khmer UI" pitchFamily="34" charset="0"/>
                <a:ea typeface="Cambria"/>
                <a:cs typeface="Khmer UI" pitchFamily="34" charset="0"/>
                <a:sym typeface="Cambria"/>
                <a:hlinkClick r:id="rId4"/>
              </a:rPr>
              <a:t>/</a:t>
            </a: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sz="1800" dirty="0" smtClean="0">
                <a:latin typeface="Khmer UI" pitchFamily="34" charset="0"/>
                <a:cs typeface="Khmer UI" pitchFamily="34" charset="0"/>
                <a:hlinkClick r:id="rId5"/>
              </a:rPr>
              <a:t>http://en.wikipedia.org/wiki/File:The_black_swan_taleb_cover.jpg</a:t>
            </a:r>
            <a:endParaRPr lang="en" sz="1800" u="sng" dirty="0" smtClean="0">
              <a:solidFill>
                <a:schemeClr val="hlink"/>
              </a:solidFill>
              <a:latin typeface="Khmer UI" pitchFamily="34" charset="0"/>
              <a:ea typeface="Cambria"/>
              <a:cs typeface="Khmer UI" pitchFamily="34" charset="0"/>
              <a:sym typeface="Cambria"/>
              <a:hlinkClick r:id="rId4"/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" sz="1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>
              <a:spcBef>
                <a:spcPts val="0"/>
              </a:spcBef>
              <a:buNone/>
            </a:pPr>
            <a:endParaRPr lang="en" sz="1800" dirty="0" smtClean="0">
              <a:latin typeface="Khmer UI" pitchFamily="34" charset="0"/>
              <a:ea typeface="Cambria"/>
              <a:cs typeface="Khmer UI" pitchFamily="34" charset="0"/>
              <a:sym typeface="Cambria"/>
              <a:hlinkClick r:id="rId4"/>
            </a:endParaRPr>
          </a:p>
        </p:txBody>
      </p:sp>
      <p:sp>
        <p:nvSpPr>
          <p:cNvPr id="4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references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er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8"/>
            <a:ext cx="9144000" cy="549224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998250" y="1460500"/>
            <a:ext cx="720595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300"/>
              </a:spcAft>
              <a:buNone/>
            </a:pPr>
            <a:r>
              <a:rPr lang="en" sz="2800" dirty="0" smtClean="0">
                <a:solidFill>
                  <a:schemeClr val="bg2">
                    <a:lumMod val="50000"/>
                  </a:schemeClr>
                </a:solidFill>
                <a:latin typeface="Lucida Handwriting" pitchFamily="66" charset="0"/>
                <a:ea typeface="Lato"/>
                <a:cs typeface="Lato"/>
                <a:sym typeface="Lato"/>
              </a:rPr>
              <a:t>Maaret</a:t>
            </a:r>
            <a:r>
              <a:rPr lang="en" sz="2800" i="1" dirty="0" smtClean="0">
                <a:latin typeface="Crafty Girls"/>
                <a:ea typeface="Crafty Girls"/>
                <a:cs typeface="Crafty Girls"/>
                <a:sym typeface="Crafty Girls"/>
              </a:rPr>
              <a:t> 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- </a:t>
            </a:r>
            <a:r>
              <a:rPr lang="en" sz="2800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software testing specialist with </a:t>
            </a:r>
            <a:r>
              <a:rPr lang="en" sz="2800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vast experience </a:t>
            </a:r>
            <a:r>
              <a:rPr lang="en" sz="2800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in testing and teaching</a:t>
            </a:r>
          </a:p>
          <a:p>
            <a:pPr lvl="0" rtl="0">
              <a:spcBef>
                <a:spcPts val="1000"/>
              </a:spcBef>
              <a:spcAft>
                <a:spcPts val="1300"/>
              </a:spcAft>
              <a:buNone/>
            </a:pP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Lucida Handwriting" pitchFamily="66" charset="0"/>
                <a:ea typeface="Crafty Girls"/>
                <a:cs typeface="Crafty Girls"/>
                <a:sym typeface="Crafty Girls"/>
              </a:rPr>
              <a:t>Kenneth</a:t>
            </a:r>
            <a:r>
              <a:rPr lang="en" sz="2800" dirty="0">
                <a:latin typeface="Crafty Girls"/>
                <a:ea typeface="Crafty Girls"/>
                <a:cs typeface="Crafty Girls"/>
                <a:sym typeface="Crafty Girls"/>
              </a:rPr>
              <a:t> </a:t>
            </a:r>
            <a:r>
              <a:rPr lang="en" sz="2800" dirty="0" smtClean="0">
                <a:latin typeface="Crafty Girls"/>
                <a:ea typeface="Crafty Girls"/>
                <a:cs typeface="Crafty Girls"/>
                <a:sym typeface="Crafty Girls"/>
              </a:rPr>
              <a:t> </a:t>
            </a:r>
            <a:r>
              <a:rPr lang="en" sz="2800" dirty="0" smtClean="0">
                <a:latin typeface="Khmer UI" pitchFamily="34" charset="0"/>
                <a:ea typeface="Crafty Girls"/>
                <a:cs typeface="Khmer UI" pitchFamily="34" charset="0"/>
                <a:sym typeface="Cambria"/>
              </a:rPr>
              <a:t>-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former project manager when Budgeting was first released in a different version</a:t>
            </a:r>
            <a:endParaRPr lang="en" sz="2800" dirty="0">
              <a:latin typeface="Khmer UI" pitchFamily="34" charset="0"/>
              <a:ea typeface="Lato"/>
              <a:cs typeface="Khmer UI" pitchFamily="34" charset="0"/>
              <a:sym typeface="Lato"/>
            </a:endParaRPr>
          </a:p>
          <a:p>
            <a:pPr lvl="0" rtl="0">
              <a:spcBef>
                <a:spcPts val="1000"/>
              </a:spcBef>
              <a:spcAft>
                <a:spcPts val="1300"/>
              </a:spcAft>
              <a:buNone/>
            </a:pP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Lucida Handwriting" pitchFamily="66" charset="0"/>
                <a:ea typeface="Crafty Girls"/>
                <a:cs typeface="Crafty Girls"/>
                <a:sym typeface="Crafty Girls"/>
              </a:rPr>
              <a:t>the developer from Russia</a:t>
            </a: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Lucida Handwriting" pitchFamily="66" charset="0"/>
                <a:ea typeface="Cambria"/>
                <a:cs typeface="Cambria"/>
                <a:sym typeface="Cambria"/>
              </a:rPr>
              <a:t>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-</a:t>
            </a:r>
            <a:r>
              <a:rPr lang="en" sz="2800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 not working anymore on the project</a:t>
            </a:r>
          </a:p>
          <a:p>
            <a:pPr>
              <a:spcBef>
                <a:spcPts val="1000"/>
              </a:spcBef>
              <a:spcAft>
                <a:spcPts val="1300"/>
              </a:spcAft>
              <a:buNone/>
            </a:pP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Lucida Handwriting" pitchFamily="66" charset="0"/>
                <a:ea typeface="Crafty Girls"/>
                <a:cs typeface="Crafty Girls"/>
                <a:sym typeface="Crafty Girls"/>
              </a:rPr>
              <a:t>Jenni</a:t>
            </a:r>
            <a:r>
              <a:rPr lang="en" sz="2800" dirty="0">
                <a:solidFill>
                  <a:schemeClr val="bg2">
                    <a:lumMod val="50000"/>
                  </a:schemeClr>
                </a:solidFill>
                <a:latin typeface="Crafty Girls"/>
                <a:ea typeface="Crafty Girls"/>
                <a:cs typeface="Crafty Girls"/>
                <a:sym typeface="Crafty Girls"/>
              </a:rPr>
              <a:t>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- </a:t>
            </a:r>
            <a:r>
              <a:rPr lang="en" sz="2800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the </a:t>
            </a:r>
            <a:r>
              <a:rPr lang="en" sz="2800" dirty="0" smtClean="0">
                <a:latin typeface="Khmer UI" pitchFamily="34" charset="0"/>
                <a:ea typeface="Lato"/>
                <a:cs typeface="Khmer UI" pitchFamily="34" charset="0"/>
                <a:sym typeface="Lato"/>
              </a:rPr>
              <a:t>business owner with contact to </a:t>
            </a:r>
            <a:r>
              <a:rPr lang="en" sz="2800" dirty="0">
                <a:latin typeface="Khmer UI" pitchFamily="34" charset="0"/>
                <a:ea typeface="Lato"/>
                <a:cs typeface="Khmer UI" pitchFamily="34" charset="0"/>
                <a:sym typeface="Lato"/>
              </a:rPr>
              <a:t>the customer</a:t>
            </a:r>
          </a:p>
        </p:txBody>
      </p:sp>
      <p:sp>
        <p:nvSpPr>
          <p:cNvPr id="6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he characters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eetings? </a:t>
            </a:r>
            <a:r>
              <a:rPr lang="en-US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N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ope</a:t>
            </a:r>
          </a:p>
          <a:p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contact with 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Maaret</a:t>
            </a:r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endParaRPr lang="en" sz="2800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lvl="0"/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deliverables: </a:t>
            </a:r>
          </a:p>
          <a:p>
            <a:pPr lvl="0"/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pPr marL="1371600" lvl="2" indent="-381000" rtl="0"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bug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reports</a:t>
            </a:r>
          </a:p>
          <a:p>
            <a:pPr marL="1371600" lvl="2" indent="-381000"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reports 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 in debriefings</a:t>
            </a:r>
            <a:endParaRPr lang="en" sz="2800" dirty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</p:txBody>
      </p:sp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he project context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developed 1 year ago by an external contractor</a:t>
            </a:r>
          </a:p>
          <a:p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dev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no longer available </a:t>
            </a:r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on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the project</a:t>
            </a:r>
          </a:p>
          <a:p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specification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not updated since 1 year ago</a:t>
            </a:r>
          </a:p>
          <a:p>
            <a:endParaRPr lang="en" sz="2800" dirty="0" smtClean="0">
              <a:latin typeface="Khmer UI" pitchFamily="34" charset="0"/>
              <a:ea typeface="Cambria"/>
              <a:cs typeface="Khmer UI" pitchFamily="34" charset="0"/>
              <a:sym typeface="Cambria"/>
            </a:endParaRPr>
          </a:p>
          <a:p>
            <a:r>
              <a:rPr lang="en" sz="2800" dirty="0" smtClean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preparing release </a:t>
            </a:r>
            <a:r>
              <a:rPr lang="en" sz="2800" dirty="0">
                <a:latin typeface="Khmer UI" pitchFamily="34" charset="0"/>
                <a:ea typeface="Cambria"/>
                <a:cs typeface="Khmer UI" pitchFamily="34" charset="0"/>
                <a:sym typeface="Cambria"/>
              </a:rPr>
              <a:t>for a client</a:t>
            </a:r>
          </a:p>
        </p:txBody>
      </p:sp>
      <p:sp>
        <p:nvSpPr>
          <p:cNvPr id="5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lvl="0" algn="ctr" rtl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t</a:t>
            </a:r>
            <a:r>
              <a:rPr lang="en" dirty="0" smtClean="0">
                <a:solidFill>
                  <a:schemeClr val="bg1">
                    <a:lumMod val="65000"/>
                  </a:schemeClr>
                </a:solidFill>
                <a:effectLst/>
                <a:latin typeface="Segoe UI Symbol" pitchFamily="34" charset="0"/>
                <a:ea typeface="Segoe UI Symbol" pitchFamily="34" charset="0"/>
                <a:cs typeface="Lato"/>
                <a:sym typeface="Lato"/>
              </a:rPr>
              <a:t>he Budgeting area</a:t>
            </a:r>
            <a:endParaRPr lang="en" dirty="0">
              <a:solidFill>
                <a:schemeClr val="bg1">
                  <a:lumMod val="65000"/>
                </a:schemeClr>
              </a:solidFill>
              <a:effectLst/>
              <a:latin typeface="Segoe UI Symbol" pitchFamily="34" charset="0"/>
              <a:ea typeface="Segoe UI Symbol" pitchFamily="34" charset="0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d over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58"/>
            <a:ext cx="9144000" cy="667068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Holding Slide 2013 Presentations - Slide 0-1</Template>
  <TotalTime>3825</TotalTime>
  <Words>728</Words>
  <Application>Microsoft Office PowerPoint</Application>
  <PresentationFormat>On-screen Show (4:3)</PresentationFormat>
  <Paragraphs>197</Paragraphs>
  <Slides>48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Concourse</vt:lpstr>
      <vt:lpstr>Office Theme</vt:lpstr>
      <vt:lpstr>Alexandra Casapu, Altom www.altom.ro</vt:lpstr>
      <vt:lpstr>disclaimer</vt:lpstr>
      <vt:lpstr>Slide 3</vt:lpstr>
      <vt:lpstr>setting the scene</vt:lpstr>
      <vt:lpstr>Slide 5</vt:lpstr>
      <vt:lpstr>the characters</vt:lpstr>
      <vt:lpstr>the project context</vt:lpstr>
      <vt:lpstr>the Budgeting area</vt:lpstr>
      <vt:lpstr>Slide 9</vt:lpstr>
      <vt:lpstr>challenges</vt:lpstr>
      <vt:lpstr>Slide 11</vt:lpstr>
      <vt:lpstr>Slide 12</vt:lpstr>
      <vt:lpstr>Slide 13</vt:lpstr>
      <vt:lpstr>challenges</vt:lpstr>
      <vt:lpstr>Slide 15</vt:lpstr>
      <vt:lpstr>challenges</vt:lpstr>
      <vt:lpstr>Slide 17</vt:lpstr>
      <vt:lpstr>resources</vt:lpstr>
      <vt:lpstr>what I didn’t know I didn’t know</vt:lpstr>
      <vt:lpstr>ignored</vt:lpstr>
      <vt:lpstr>Slide 21</vt:lpstr>
      <vt:lpstr>unquestioned</vt:lpstr>
      <vt:lpstr>                   The rabbit hole</vt:lpstr>
      <vt:lpstr>into the rabbit hole</vt:lpstr>
      <vt:lpstr>Slide 25</vt:lpstr>
      <vt:lpstr>Slide 26</vt:lpstr>
      <vt:lpstr>into the rabbit hole</vt:lpstr>
      <vt:lpstr>Slide 28</vt:lpstr>
      <vt:lpstr>Slide 29</vt:lpstr>
      <vt:lpstr>into the rabbit hole</vt:lpstr>
      <vt:lpstr>into the rabbit hole</vt:lpstr>
      <vt:lpstr>into the rabbit hole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Transforming lessons</vt:lpstr>
      <vt:lpstr>lessons learned</vt:lpstr>
      <vt:lpstr>lessons learned</vt:lpstr>
      <vt:lpstr>Slide 44</vt:lpstr>
      <vt:lpstr>lessons learned</vt:lpstr>
      <vt:lpstr>Thank you for listening to the story</vt:lpstr>
      <vt:lpstr>Time for questions!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Fooled by unknown unknowns</dc:title>
  <cp:lastModifiedBy>Ale</cp:lastModifiedBy>
  <cp:revision>234</cp:revision>
  <dcterms:modified xsi:type="dcterms:W3CDTF">2013-10-29T15:29:35Z</dcterms:modified>
</cp:coreProperties>
</file>